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4630400" cy="8229600"/>
  <p:notesSz cx="8229600" cy="14630400"/>
  <p:embeddedFontLst>
    <p:embeddedFont>
      <p:font typeface="Syne" panose="020B0604020202020204" charset="0"/>
      <p:regular r:id="rId7"/>
    </p:embeddedFont>
    <p:embeddedFont>
      <p:font typeface="Syne Extra Bold" panose="020B0604020202020204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1619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96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2094" y="441603"/>
            <a:ext cx="8019812" cy="1003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Driving Financial Inclusion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562094" y="1686401"/>
            <a:ext cx="8019812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PhonePe  2024 Performance &amp; Growth Roadmap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562094" y="2188131"/>
            <a:ext cx="8019812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₹6.7B processed | 371K transactions | 96% success rate</a:t>
            </a:r>
            <a:endParaRPr lang="en-US" sz="1250" dirty="0"/>
          </a:p>
        </p:txBody>
      </p:sp>
      <p:sp>
        <p:nvSpPr>
          <p:cNvPr id="6" name="Shape 3"/>
          <p:cNvSpPr/>
          <p:nvPr/>
        </p:nvSpPr>
        <p:spPr>
          <a:xfrm>
            <a:off x="562094" y="2705965"/>
            <a:ext cx="8019812" cy="27623"/>
          </a:xfrm>
          <a:prstGeom prst="rect">
            <a:avLst/>
          </a:prstGeom>
          <a:solidFill>
            <a:srgbClr val="D7E5D8">
              <a:alpha val="5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562094" y="2914174"/>
            <a:ext cx="16061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01</a:t>
            </a:r>
            <a:endParaRPr lang="en-US" sz="1250" dirty="0"/>
          </a:p>
        </p:txBody>
      </p:sp>
      <p:sp>
        <p:nvSpPr>
          <p:cNvPr id="8" name="Shape 5"/>
          <p:cNvSpPr/>
          <p:nvPr/>
        </p:nvSpPr>
        <p:spPr>
          <a:xfrm>
            <a:off x="562094" y="3164205"/>
            <a:ext cx="8019812" cy="22860"/>
          </a:xfrm>
          <a:prstGeom prst="rect">
            <a:avLst/>
          </a:prstGeom>
          <a:solidFill>
            <a:srgbClr val="A9F00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562094" y="3290173"/>
            <a:ext cx="3241715" cy="250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Executive Summary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562094" y="3637359"/>
            <a:ext cx="8019812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Core metrics and YoY growth momentum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562094" y="4175284"/>
            <a:ext cx="16061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02</a:t>
            </a:r>
            <a:endParaRPr lang="en-US" sz="1250" dirty="0"/>
          </a:p>
        </p:txBody>
      </p:sp>
      <p:sp>
        <p:nvSpPr>
          <p:cNvPr id="12" name="Shape 9"/>
          <p:cNvSpPr/>
          <p:nvPr/>
        </p:nvSpPr>
        <p:spPr>
          <a:xfrm>
            <a:off x="562094" y="4425315"/>
            <a:ext cx="8019812" cy="22860"/>
          </a:xfrm>
          <a:prstGeom prst="rect">
            <a:avLst/>
          </a:prstGeom>
          <a:solidFill>
            <a:srgbClr val="A9F00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562094" y="4551283"/>
            <a:ext cx="3087410" cy="250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Service Breakdown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562094" y="4898469"/>
            <a:ext cx="8019812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Performance across five key verticals</a:t>
            </a:r>
            <a:endParaRPr lang="en-US" sz="1250" dirty="0"/>
          </a:p>
        </p:txBody>
      </p:sp>
      <p:sp>
        <p:nvSpPr>
          <p:cNvPr id="15" name="Text 12"/>
          <p:cNvSpPr/>
          <p:nvPr/>
        </p:nvSpPr>
        <p:spPr>
          <a:xfrm>
            <a:off x="562094" y="5436394"/>
            <a:ext cx="16061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03</a:t>
            </a:r>
            <a:endParaRPr lang="en-US" sz="1250" dirty="0"/>
          </a:p>
        </p:txBody>
      </p:sp>
      <p:sp>
        <p:nvSpPr>
          <p:cNvPr id="16" name="Shape 13"/>
          <p:cNvSpPr/>
          <p:nvPr/>
        </p:nvSpPr>
        <p:spPr>
          <a:xfrm>
            <a:off x="562094" y="5686425"/>
            <a:ext cx="8019812" cy="22860"/>
          </a:xfrm>
          <a:prstGeom prst="rect">
            <a:avLst/>
          </a:prstGeom>
          <a:solidFill>
            <a:srgbClr val="A9F00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562094" y="5812393"/>
            <a:ext cx="2007751" cy="250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Key Trends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562094" y="6159579"/>
            <a:ext cx="8019812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Monthly patterns and success rates</a:t>
            </a:r>
            <a:endParaRPr lang="en-US" sz="1250" dirty="0"/>
          </a:p>
        </p:txBody>
      </p:sp>
      <p:sp>
        <p:nvSpPr>
          <p:cNvPr id="19" name="Text 16"/>
          <p:cNvSpPr/>
          <p:nvPr/>
        </p:nvSpPr>
        <p:spPr>
          <a:xfrm>
            <a:off x="562094" y="6697504"/>
            <a:ext cx="16061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04</a:t>
            </a:r>
            <a:endParaRPr lang="en-US" sz="1250" dirty="0"/>
          </a:p>
        </p:txBody>
      </p:sp>
      <p:sp>
        <p:nvSpPr>
          <p:cNvPr id="20" name="Shape 17"/>
          <p:cNvSpPr/>
          <p:nvPr/>
        </p:nvSpPr>
        <p:spPr>
          <a:xfrm>
            <a:off x="562094" y="6947535"/>
            <a:ext cx="8019812" cy="22860"/>
          </a:xfrm>
          <a:prstGeom prst="rect">
            <a:avLst/>
          </a:prstGeom>
          <a:solidFill>
            <a:srgbClr val="A9F00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8"/>
          <p:cNvSpPr/>
          <p:nvPr/>
        </p:nvSpPr>
        <p:spPr>
          <a:xfrm>
            <a:off x="562094" y="7073503"/>
            <a:ext cx="3783092" cy="250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Optimization Roadmap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562094" y="7420689"/>
            <a:ext cx="8019812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Targeted fixes to reach 99% success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8611" y="495657"/>
            <a:ext cx="8059579" cy="968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Executive Summary: Q1 2024 Performance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6028611" y="1773555"/>
            <a:ext cx="2557463" cy="511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4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₹6.7B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6028611" y="2478286"/>
            <a:ext cx="2557463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Total Amount Processed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028611" y="3055263"/>
            <a:ext cx="2557463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+15% YoY growth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8779669" y="1773555"/>
            <a:ext cx="2557463" cy="511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4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371K</a:t>
            </a:r>
            <a:endParaRPr lang="en-US" sz="4000" dirty="0"/>
          </a:p>
        </p:txBody>
      </p:sp>
      <p:sp>
        <p:nvSpPr>
          <p:cNvPr id="8" name="Text 5"/>
          <p:cNvSpPr/>
          <p:nvPr/>
        </p:nvSpPr>
        <p:spPr>
          <a:xfrm>
            <a:off x="8779669" y="2478286"/>
            <a:ext cx="2557463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Total Transactions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8779669" y="3055263"/>
            <a:ext cx="2557463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+12% YoY growth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11530727" y="1773555"/>
            <a:ext cx="2557463" cy="511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4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356K</a:t>
            </a:r>
            <a:endParaRPr lang="en-US" sz="4000" dirty="0"/>
          </a:p>
        </p:txBody>
      </p:sp>
      <p:sp>
        <p:nvSpPr>
          <p:cNvPr id="11" name="Text 8"/>
          <p:cNvSpPr/>
          <p:nvPr/>
        </p:nvSpPr>
        <p:spPr>
          <a:xfrm>
            <a:off x="11530727" y="2478286"/>
            <a:ext cx="2557463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Successful Transactions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11530727" y="3055263"/>
            <a:ext cx="2557463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96% success rate, +18% YoY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8779669" y="3690223"/>
            <a:ext cx="2557463" cy="511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40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15K</a:t>
            </a:r>
            <a:endParaRPr lang="en-US" sz="4000" dirty="0"/>
          </a:p>
        </p:txBody>
      </p:sp>
      <p:sp>
        <p:nvSpPr>
          <p:cNvPr id="14" name="Text 11"/>
          <p:cNvSpPr/>
          <p:nvPr/>
        </p:nvSpPr>
        <p:spPr>
          <a:xfrm>
            <a:off x="8779669" y="4394954"/>
            <a:ext cx="2557463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Failed Transactions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8779669" y="4971931"/>
            <a:ext cx="2557463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4% failure rate, -5% YoY</a:t>
            </a:r>
            <a:endParaRPr lang="en-US" sz="1200" dirty="0"/>
          </a:p>
        </p:txBody>
      </p:sp>
      <p:sp>
        <p:nvSpPr>
          <p:cNvPr id="16" name="Shape 13"/>
          <p:cNvSpPr/>
          <p:nvPr/>
        </p:nvSpPr>
        <p:spPr>
          <a:xfrm>
            <a:off x="6028611" y="5471316"/>
            <a:ext cx="8059579" cy="26908"/>
          </a:xfrm>
          <a:prstGeom prst="rect">
            <a:avLst/>
          </a:prstGeom>
          <a:solidFill>
            <a:srgbClr val="D7E5D8">
              <a:alpha val="5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6028611" y="5827276"/>
            <a:ext cx="3368873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Portfolio Composition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6028611" y="6224230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Loans/Credit:</a:t>
            </a: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₹2.4B (36% of volume)</a:t>
            </a:r>
            <a:endParaRPr lang="en-US" sz="1200" dirty="0"/>
          </a:p>
        </p:txBody>
      </p:sp>
      <p:sp>
        <p:nvSpPr>
          <p:cNvPr id="19" name="Text 16"/>
          <p:cNvSpPr/>
          <p:nvPr/>
        </p:nvSpPr>
        <p:spPr>
          <a:xfrm>
            <a:off x="6028611" y="6526173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General Services:</a:t>
            </a: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₹3.3B (50%)</a:t>
            </a:r>
            <a:endParaRPr lang="en-US" sz="1200" dirty="0"/>
          </a:p>
        </p:txBody>
      </p:sp>
      <p:sp>
        <p:nvSpPr>
          <p:cNvPr id="20" name="Text 17"/>
          <p:cNvSpPr/>
          <p:nvPr/>
        </p:nvSpPr>
        <p:spPr>
          <a:xfrm>
            <a:off x="6028611" y="6828115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Insurance:</a:t>
            </a: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₹513M (8%)</a:t>
            </a:r>
            <a:endParaRPr lang="en-US" sz="1200" dirty="0"/>
          </a:p>
        </p:txBody>
      </p:sp>
      <p:sp>
        <p:nvSpPr>
          <p:cNvPr id="21" name="Text 18"/>
          <p:cNvSpPr/>
          <p:nvPr/>
        </p:nvSpPr>
        <p:spPr>
          <a:xfrm>
            <a:off x="6028611" y="7130058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Other:</a:t>
            </a: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₹429M (6%)</a:t>
            </a:r>
            <a:endParaRPr lang="en-US" sz="1200" dirty="0"/>
          </a:p>
        </p:txBody>
      </p:sp>
      <p:sp>
        <p:nvSpPr>
          <p:cNvPr id="22" name="Text 19"/>
          <p:cNvSpPr/>
          <p:nvPr/>
        </p:nvSpPr>
        <p:spPr>
          <a:xfrm>
            <a:off x="10254972" y="5827276"/>
            <a:ext cx="261497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Success Leaders</a:t>
            </a:r>
            <a:endParaRPr lang="en-US" sz="1500" dirty="0"/>
          </a:p>
        </p:txBody>
      </p:sp>
      <p:sp>
        <p:nvSpPr>
          <p:cNvPr id="23" name="Text 20"/>
          <p:cNvSpPr/>
          <p:nvPr/>
        </p:nvSpPr>
        <p:spPr>
          <a:xfrm>
            <a:off x="10254972" y="6224230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A9F00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Recharges/Bills:</a:t>
            </a: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99%</a:t>
            </a:r>
            <a:endParaRPr lang="en-US" sz="1200" dirty="0"/>
          </a:p>
        </p:txBody>
      </p:sp>
      <p:sp>
        <p:nvSpPr>
          <p:cNvPr id="24" name="Text 21"/>
          <p:cNvSpPr/>
          <p:nvPr/>
        </p:nvSpPr>
        <p:spPr>
          <a:xfrm>
            <a:off x="10254972" y="6526173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General Services: 96%</a:t>
            </a:r>
            <a:endParaRPr lang="en-US" sz="1200" dirty="0"/>
          </a:p>
        </p:txBody>
      </p:sp>
      <p:sp>
        <p:nvSpPr>
          <p:cNvPr id="25" name="Text 22"/>
          <p:cNvSpPr/>
          <p:nvPr/>
        </p:nvSpPr>
        <p:spPr>
          <a:xfrm>
            <a:off x="10254972" y="6828115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Money Transfer: 70%</a:t>
            </a:r>
            <a:endParaRPr lang="en-US" sz="1200" dirty="0"/>
          </a:p>
        </p:txBody>
      </p:sp>
      <p:sp>
        <p:nvSpPr>
          <p:cNvPr id="26" name="Text 23"/>
          <p:cNvSpPr/>
          <p:nvPr/>
        </p:nvSpPr>
        <p:spPr>
          <a:xfrm>
            <a:off x="10254972" y="7130058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Insurance: 48%</a:t>
            </a:r>
            <a:endParaRPr lang="en-US" sz="1200" dirty="0"/>
          </a:p>
        </p:txBody>
      </p:sp>
      <p:sp>
        <p:nvSpPr>
          <p:cNvPr id="27" name="Text 24"/>
          <p:cNvSpPr/>
          <p:nvPr/>
        </p:nvSpPr>
        <p:spPr>
          <a:xfrm>
            <a:off x="10254972" y="7432000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Credit/Loans: 3%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8926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83235" y="311825"/>
            <a:ext cx="835032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Service Breakdown: Five Verticals Analyzed</a:t>
            </a:r>
            <a:endParaRPr lang="en-US" sz="2200" dirty="0"/>
          </a:p>
        </p:txBody>
      </p:sp>
      <p:sp>
        <p:nvSpPr>
          <p:cNvPr id="4" name="Shape 1"/>
          <p:cNvSpPr/>
          <p:nvPr/>
        </p:nvSpPr>
        <p:spPr>
          <a:xfrm>
            <a:off x="5883235" y="1190506"/>
            <a:ext cx="8350329" cy="1335167"/>
          </a:xfrm>
          <a:prstGeom prst="roundRect">
            <a:avLst>
              <a:gd name="adj" fmla="val 3568"/>
            </a:avLst>
          </a:prstGeom>
          <a:solidFill>
            <a:srgbClr val="547808"/>
          </a:solidFill>
          <a:ln w="7620">
            <a:solidFill>
              <a:srgbClr val="A9F00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004203" y="1311473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A9F00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7786" y="1405057"/>
            <a:ext cx="152995" cy="15299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04203" y="176498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Insurance</a:t>
            </a:r>
            <a:endParaRPr lang="en-US" sz="1100" dirty="0"/>
          </a:p>
        </p:txBody>
      </p:sp>
      <p:sp>
        <p:nvSpPr>
          <p:cNvPr id="8" name="Text 4"/>
          <p:cNvSpPr/>
          <p:nvPr/>
        </p:nvSpPr>
        <p:spPr>
          <a:xfrm>
            <a:off x="6004203" y="2010132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₹513M | 48% success</a:t>
            </a:r>
            <a:endParaRPr lang="en-US" sz="850" dirty="0"/>
          </a:p>
        </p:txBody>
      </p:sp>
      <p:sp>
        <p:nvSpPr>
          <p:cNvPr id="9" name="Text 5"/>
          <p:cNvSpPr/>
          <p:nvPr/>
        </p:nvSpPr>
        <p:spPr>
          <a:xfrm>
            <a:off x="6004203" y="2259568"/>
            <a:ext cx="8108394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Car, Bike, Term Life, Health balanced across portfolio</a:t>
            </a:r>
            <a:endParaRPr lang="en-US" sz="700" dirty="0"/>
          </a:p>
        </p:txBody>
      </p:sp>
      <p:sp>
        <p:nvSpPr>
          <p:cNvPr id="10" name="Shape 6"/>
          <p:cNvSpPr/>
          <p:nvPr/>
        </p:nvSpPr>
        <p:spPr>
          <a:xfrm>
            <a:off x="5883235" y="2639020"/>
            <a:ext cx="8350329" cy="1335167"/>
          </a:xfrm>
          <a:prstGeom prst="roundRect">
            <a:avLst>
              <a:gd name="adj" fmla="val 3568"/>
            </a:avLst>
          </a:prstGeom>
          <a:solidFill>
            <a:srgbClr val="547808"/>
          </a:solidFill>
          <a:ln w="7620">
            <a:solidFill>
              <a:srgbClr val="81B61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7"/>
          <p:cNvSpPr/>
          <p:nvPr/>
        </p:nvSpPr>
        <p:spPr>
          <a:xfrm>
            <a:off x="6004203" y="2759988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81B61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97786" y="2853571"/>
            <a:ext cx="152995" cy="15299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6004203" y="3213497"/>
            <a:ext cx="164996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Loans &amp; Credit</a:t>
            </a:r>
            <a:endParaRPr lang="en-US" sz="1100" dirty="0"/>
          </a:p>
        </p:txBody>
      </p:sp>
      <p:sp>
        <p:nvSpPr>
          <p:cNvPr id="14" name="Text 9"/>
          <p:cNvSpPr/>
          <p:nvPr/>
        </p:nvSpPr>
        <p:spPr>
          <a:xfrm>
            <a:off x="6004203" y="3458647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₹2.4B | 3% success</a:t>
            </a:r>
            <a:endParaRPr lang="en-US" sz="850" dirty="0"/>
          </a:p>
        </p:txBody>
      </p:sp>
      <p:sp>
        <p:nvSpPr>
          <p:cNvPr id="15" name="Text 10"/>
          <p:cNvSpPr/>
          <p:nvPr/>
        </p:nvSpPr>
        <p:spPr>
          <a:xfrm>
            <a:off x="6004203" y="3708083"/>
            <a:ext cx="8108394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Auto, Gold, Mutual Funds—urgent optimization needed</a:t>
            </a:r>
            <a:endParaRPr lang="en-US" sz="700" dirty="0"/>
          </a:p>
        </p:txBody>
      </p:sp>
      <p:sp>
        <p:nvSpPr>
          <p:cNvPr id="16" name="Shape 11"/>
          <p:cNvSpPr/>
          <p:nvPr/>
        </p:nvSpPr>
        <p:spPr>
          <a:xfrm>
            <a:off x="5883235" y="4087535"/>
            <a:ext cx="8350329" cy="1335167"/>
          </a:xfrm>
          <a:prstGeom prst="roundRect">
            <a:avLst>
              <a:gd name="adj" fmla="val 3568"/>
            </a:avLst>
          </a:prstGeom>
          <a:solidFill>
            <a:srgbClr val="547808"/>
          </a:solidFill>
          <a:ln w="7620">
            <a:solidFill>
              <a:srgbClr val="54780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Shape 12"/>
          <p:cNvSpPr/>
          <p:nvPr/>
        </p:nvSpPr>
        <p:spPr>
          <a:xfrm>
            <a:off x="6004203" y="4208502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547808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97786" y="4302085"/>
            <a:ext cx="152995" cy="15299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6004203" y="4662011"/>
            <a:ext cx="1778913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Money Transfer</a:t>
            </a:r>
            <a:endParaRPr lang="en-US" sz="1100" dirty="0"/>
          </a:p>
        </p:txBody>
      </p:sp>
      <p:sp>
        <p:nvSpPr>
          <p:cNvPr id="20" name="Text 14"/>
          <p:cNvSpPr/>
          <p:nvPr/>
        </p:nvSpPr>
        <p:spPr>
          <a:xfrm>
            <a:off x="6004203" y="4907161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₹378M | 70% success</a:t>
            </a:r>
            <a:endParaRPr lang="en-US" sz="850" dirty="0"/>
          </a:p>
        </p:txBody>
      </p:sp>
      <p:sp>
        <p:nvSpPr>
          <p:cNvPr id="21" name="Text 15"/>
          <p:cNvSpPr/>
          <p:nvPr/>
        </p:nvSpPr>
        <p:spPr>
          <a:xfrm>
            <a:off x="6004203" y="5156597"/>
            <a:ext cx="8108394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UPI, Self, QR, Mobile methods evenly distributed</a:t>
            </a:r>
            <a:endParaRPr lang="en-US" sz="700" dirty="0"/>
          </a:p>
        </p:txBody>
      </p:sp>
      <p:sp>
        <p:nvSpPr>
          <p:cNvPr id="22" name="Shape 16"/>
          <p:cNvSpPr/>
          <p:nvPr/>
        </p:nvSpPr>
        <p:spPr>
          <a:xfrm>
            <a:off x="5883235" y="5536049"/>
            <a:ext cx="8350329" cy="1335167"/>
          </a:xfrm>
          <a:prstGeom prst="roundRect">
            <a:avLst>
              <a:gd name="adj" fmla="val 3568"/>
            </a:avLst>
          </a:prstGeom>
          <a:solidFill>
            <a:srgbClr val="547808"/>
          </a:solidFill>
          <a:ln w="7620">
            <a:solidFill>
              <a:srgbClr val="111A23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3" name="Shape 17"/>
          <p:cNvSpPr/>
          <p:nvPr/>
        </p:nvSpPr>
        <p:spPr>
          <a:xfrm>
            <a:off x="6004203" y="5657017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111A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4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97786" y="5750600"/>
            <a:ext cx="152995" cy="152995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6004203" y="6110526"/>
            <a:ext cx="1916311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Recharges &amp; Bills</a:t>
            </a:r>
            <a:endParaRPr lang="en-US" sz="1100" dirty="0"/>
          </a:p>
        </p:txBody>
      </p:sp>
      <p:sp>
        <p:nvSpPr>
          <p:cNvPr id="26" name="Text 19"/>
          <p:cNvSpPr/>
          <p:nvPr/>
        </p:nvSpPr>
        <p:spPr>
          <a:xfrm>
            <a:off x="6004203" y="6355675"/>
            <a:ext cx="810839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₹51M | </a:t>
            </a:r>
            <a:r>
              <a:rPr lang="en-US" sz="850" b="1" dirty="0">
                <a:solidFill>
                  <a:srgbClr val="A9F00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99% success</a:t>
            </a:r>
            <a:endParaRPr lang="en-US" sz="850" dirty="0"/>
          </a:p>
        </p:txBody>
      </p:sp>
      <p:sp>
        <p:nvSpPr>
          <p:cNvPr id="27" name="Text 20"/>
          <p:cNvSpPr/>
          <p:nvPr/>
        </p:nvSpPr>
        <p:spPr>
          <a:xfrm>
            <a:off x="6004203" y="6605111"/>
            <a:ext cx="8108394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Electricity, DTH, Mobile, Cable—reliability leader</a:t>
            </a:r>
            <a:endParaRPr lang="en-US" sz="700" dirty="0"/>
          </a:p>
        </p:txBody>
      </p:sp>
      <p:sp>
        <p:nvSpPr>
          <p:cNvPr id="28" name="Shape 21"/>
          <p:cNvSpPr/>
          <p:nvPr/>
        </p:nvSpPr>
        <p:spPr>
          <a:xfrm>
            <a:off x="5883235" y="7055422"/>
            <a:ext cx="8350329" cy="21788"/>
          </a:xfrm>
          <a:prstGeom prst="rect">
            <a:avLst/>
          </a:prstGeom>
          <a:solidFill>
            <a:srgbClr val="D7E5D8">
              <a:alpha val="5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9" name="Text 22"/>
          <p:cNvSpPr/>
          <p:nvPr/>
        </p:nvSpPr>
        <p:spPr>
          <a:xfrm>
            <a:off x="5883235" y="7204710"/>
            <a:ext cx="83503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Failure Root Causes:</a:t>
            </a:r>
            <a:endParaRPr lang="en-US" sz="850" dirty="0"/>
          </a:p>
        </p:txBody>
      </p:sp>
      <p:sp>
        <p:nvSpPr>
          <p:cNvPr id="30" name="Text 23"/>
          <p:cNvSpPr/>
          <p:nvPr/>
        </p:nvSpPr>
        <p:spPr>
          <a:xfrm>
            <a:off x="5883235" y="7627025"/>
            <a:ext cx="235850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High-Failure Services</a:t>
            </a:r>
            <a:endParaRPr lang="en-US" sz="1100" dirty="0"/>
          </a:p>
        </p:txBody>
      </p:sp>
      <p:sp>
        <p:nvSpPr>
          <p:cNvPr id="31" name="Text 24"/>
          <p:cNvSpPr/>
          <p:nvPr/>
        </p:nvSpPr>
        <p:spPr>
          <a:xfrm>
            <a:off x="5883235" y="7917537"/>
            <a:ext cx="40368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Loans:</a:t>
            </a: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Bank Declined (70%)</a:t>
            </a:r>
            <a:endParaRPr lang="en-US" sz="850" dirty="0"/>
          </a:p>
        </p:txBody>
      </p:sp>
      <p:sp>
        <p:nvSpPr>
          <p:cNvPr id="32" name="Text 25"/>
          <p:cNvSpPr/>
          <p:nvPr/>
        </p:nvSpPr>
        <p:spPr>
          <a:xfrm>
            <a:off x="5883235" y="8138636"/>
            <a:ext cx="40368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Transfers:</a:t>
            </a: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Insufficient Funds (45%)</a:t>
            </a:r>
            <a:endParaRPr lang="en-US" sz="850" dirty="0"/>
          </a:p>
        </p:txBody>
      </p:sp>
      <p:sp>
        <p:nvSpPr>
          <p:cNvPr id="33" name="Text 26"/>
          <p:cNvSpPr/>
          <p:nvPr/>
        </p:nvSpPr>
        <p:spPr>
          <a:xfrm>
            <a:off x="5883235" y="8359735"/>
            <a:ext cx="40368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Insurance:</a:t>
            </a: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Wrong PIN (77%)</a:t>
            </a:r>
            <a:endParaRPr lang="en-US" sz="850" dirty="0"/>
          </a:p>
        </p:txBody>
      </p:sp>
      <p:sp>
        <p:nvSpPr>
          <p:cNvPr id="34" name="Text 27"/>
          <p:cNvSpPr/>
          <p:nvPr/>
        </p:nvSpPr>
        <p:spPr>
          <a:xfrm>
            <a:off x="10204371" y="7627025"/>
            <a:ext cx="2275880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Technical Issues (All)</a:t>
            </a:r>
            <a:endParaRPr lang="en-US" sz="1100" dirty="0"/>
          </a:p>
        </p:txBody>
      </p:sp>
      <p:sp>
        <p:nvSpPr>
          <p:cNvPr id="35" name="Text 28"/>
          <p:cNvSpPr/>
          <p:nvPr/>
        </p:nvSpPr>
        <p:spPr>
          <a:xfrm>
            <a:off x="10204371" y="7917537"/>
            <a:ext cx="40368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Server Errors: 35–67%</a:t>
            </a:r>
            <a:endParaRPr lang="en-US" sz="850" dirty="0"/>
          </a:p>
        </p:txBody>
      </p:sp>
      <p:sp>
        <p:nvSpPr>
          <p:cNvPr id="36" name="Text 29"/>
          <p:cNvSpPr/>
          <p:nvPr/>
        </p:nvSpPr>
        <p:spPr>
          <a:xfrm>
            <a:off x="10204371" y="8138636"/>
            <a:ext cx="40368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Wrong PIN/Auth: 32–77%</a:t>
            </a:r>
            <a:endParaRPr lang="en-US" sz="850" dirty="0"/>
          </a:p>
        </p:txBody>
      </p:sp>
      <p:sp>
        <p:nvSpPr>
          <p:cNvPr id="37" name="Text 30"/>
          <p:cNvSpPr/>
          <p:nvPr/>
        </p:nvSpPr>
        <p:spPr>
          <a:xfrm>
            <a:off x="10204371" y="8359735"/>
            <a:ext cx="40368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Insufficient Funds: 45–60%</a:t>
            </a:r>
            <a:endParaRPr lang="en-US" sz="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68110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Q1 Trends &amp; Growth Trajectory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89296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Monthly processing shows consistent Q1 uplift with seasonal peaks mid-year. Success rates vary dramatically across services—positioning opportunity for 25% market share in UPI fintech.</a:t>
            </a:r>
            <a:endParaRPr lang="en-US" sz="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1201936"/>
            <a:ext cx="13836729" cy="740818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4081701" y="8610124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51730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4256008" y="8610124"/>
            <a:ext cx="651391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General (₹M)</a:t>
            </a:r>
            <a:endParaRPr lang="en-US" sz="850" dirty="0"/>
          </a:p>
        </p:txBody>
      </p:sp>
      <p:sp>
        <p:nvSpPr>
          <p:cNvPr id="7" name="Shape 4"/>
          <p:cNvSpPr/>
          <p:nvPr/>
        </p:nvSpPr>
        <p:spPr>
          <a:xfrm>
            <a:off x="6947535" y="8610124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A1E50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121843" y="8610124"/>
            <a:ext cx="560903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Loans (₹M)</a:t>
            </a:r>
            <a:endParaRPr lang="en-US" sz="850" dirty="0"/>
          </a:p>
        </p:txBody>
      </p:sp>
      <p:sp>
        <p:nvSpPr>
          <p:cNvPr id="9" name="Shape 6"/>
          <p:cNvSpPr/>
          <p:nvPr/>
        </p:nvSpPr>
        <p:spPr>
          <a:xfrm>
            <a:off x="9722882" y="8610124"/>
            <a:ext cx="113348" cy="113348"/>
          </a:xfrm>
          <a:prstGeom prst="roundRect">
            <a:avLst>
              <a:gd name="adj" fmla="val 16134"/>
            </a:avLst>
          </a:prstGeom>
          <a:solidFill>
            <a:srgbClr val="CEF67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9897189" y="8610124"/>
            <a:ext cx="752118" cy="113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Insurance (₹M)</a:t>
            </a:r>
            <a:endParaRPr lang="en-US" sz="850" dirty="0"/>
          </a:p>
        </p:txBody>
      </p:sp>
      <p:sp>
        <p:nvSpPr>
          <p:cNvPr id="11" name="Shape 8"/>
          <p:cNvSpPr/>
          <p:nvPr/>
        </p:nvSpPr>
        <p:spPr>
          <a:xfrm>
            <a:off x="396835" y="9134611"/>
            <a:ext cx="13836729" cy="21788"/>
          </a:xfrm>
          <a:prstGeom prst="rect">
            <a:avLst/>
          </a:prstGeom>
          <a:solidFill>
            <a:srgbClr val="D7E5D8">
              <a:alpha val="50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9341" y="9287411"/>
            <a:ext cx="170021" cy="170021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65334" y="9283898"/>
            <a:ext cx="370153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Momentum: 10–15% MoM Growth</a:t>
            </a:r>
            <a:endParaRPr lang="en-US" sz="1100" dirty="0"/>
          </a:p>
        </p:txBody>
      </p:sp>
      <p:sp>
        <p:nvSpPr>
          <p:cNvPr id="14" name="Text 10"/>
          <p:cNvSpPr/>
          <p:nvPr/>
        </p:nvSpPr>
        <p:spPr>
          <a:xfrm>
            <a:off x="765334" y="9529048"/>
            <a:ext cx="647902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Q1 uplift signals habit-forming user behavior; project 25% Q4 spike with holiday season</a:t>
            </a:r>
            <a:endParaRPr lang="en-US" sz="85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28548" y="9287411"/>
            <a:ext cx="170021" cy="17002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7754541" y="9283898"/>
            <a:ext cx="2691527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Success Rate Hierarchy</a:t>
            </a:r>
            <a:endParaRPr lang="en-US" sz="1100" dirty="0"/>
          </a:p>
        </p:txBody>
      </p:sp>
      <p:sp>
        <p:nvSpPr>
          <p:cNvPr id="17" name="Text 12"/>
          <p:cNvSpPr/>
          <p:nvPr/>
        </p:nvSpPr>
        <p:spPr>
          <a:xfrm>
            <a:off x="7754541" y="9529048"/>
            <a:ext cx="647902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A9F00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Recharges 99% → General 96% → Transfers 70% → Insurance 48% → Credit 3%</a:t>
            </a:r>
            <a:endParaRPr lang="en-US" sz="850" dirty="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9341" y="9940826"/>
            <a:ext cx="170021" cy="170021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765334" y="9937313"/>
            <a:ext cx="384988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Optimization Target: 99% Success</a:t>
            </a:r>
            <a:endParaRPr lang="en-US" sz="1100" dirty="0"/>
          </a:p>
        </p:txBody>
      </p:sp>
      <p:sp>
        <p:nvSpPr>
          <p:cNvPr id="20" name="Text 14"/>
          <p:cNvSpPr/>
          <p:nvPr/>
        </p:nvSpPr>
        <p:spPr>
          <a:xfrm>
            <a:off x="765334" y="10182463"/>
            <a:ext cx="647902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Focus on credit (97% fails), insurance authentication (77% Wrong PIN), and transfer liquidity checks</a:t>
            </a:r>
            <a:endParaRPr lang="en-US" sz="850" dirty="0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28548" y="9940826"/>
            <a:ext cx="170021" cy="170021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754541" y="9937313"/>
            <a:ext cx="216360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Full-Year Projection</a:t>
            </a:r>
            <a:endParaRPr lang="en-US" sz="1100" dirty="0"/>
          </a:p>
        </p:txBody>
      </p:sp>
      <p:sp>
        <p:nvSpPr>
          <p:cNvPr id="23" name="Text 16"/>
          <p:cNvSpPr/>
          <p:nvPr/>
        </p:nvSpPr>
        <p:spPr>
          <a:xfrm>
            <a:off x="7754541" y="10182463"/>
            <a:ext cx="647902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₹28B by December 2024 with 20% market share gains in UPI fintech ecosystem</a:t>
            </a:r>
            <a:endParaRPr lang="en-US" sz="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435</Words>
  <Application>Microsoft Office PowerPoint</Application>
  <PresentationFormat>Custom</PresentationFormat>
  <Paragraphs>78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Syne Extra Bold</vt:lpstr>
      <vt:lpstr>Arial</vt:lpstr>
      <vt:lpstr>Syne</vt:lpstr>
      <vt:lpstr>Syne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MOHSIN AKTAR</dc:creator>
  <cp:lastModifiedBy>Jwel Aktar</cp:lastModifiedBy>
  <cp:revision>2</cp:revision>
  <dcterms:created xsi:type="dcterms:W3CDTF">2025-11-08T14:27:19Z</dcterms:created>
  <dcterms:modified xsi:type="dcterms:W3CDTF">2025-11-08T14:29:25Z</dcterms:modified>
</cp:coreProperties>
</file>